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49" r:id="rId2"/>
    <p:sldMasterId id="2147483730" r:id="rId3"/>
    <p:sldMasterId id="2147483732" r:id="rId4"/>
  </p:sldMasterIdLst>
  <p:notesMasterIdLst>
    <p:notesMasterId r:id="rId41"/>
  </p:notesMasterIdLst>
  <p:handoutMasterIdLst>
    <p:handoutMasterId r:id="rId42"/>
  </p:handoutMasterIdLst>
  <p:sldIdLst>
    <p:sldId id="294" r:id="rId5"/>
    <p:sldId id="295" r:id="rId6"/>
    <p:sldId id="296" r:id="rId7"/>
    <p:sldId id="274" r:id="rId8"/>
    <p:sldId id="317" r:id="rId9"/>
    <p:sldId id="275" r:id="rId10"/>
    <p:sldId id="276" r:id="rId11"/>
    <p:sldId id="277" r:id="rId12"/>
    <p:sldId id="278" r:id="rId13"/>
    <p:sldId id="256" r:id="rId14"/>
    <p:sldId id="300" r:id="rId15"/>
    <p:sldId id="258" r:id="rId16"/>
    <p:sldId id="259" r:id="rId17"/>
    <p:sldId id="266" r:id="rId18"/>
    <p:sldId id="270" r:id="rId19"/>
    <p:sldId id="268" r:id="rId20"/>
    <p:sldId id="267" r:id="rId21"/>
    <p:sldId id="264" r:id="rId22"/>
    <p:sldId id="273" r:id="rId23"/>
    <p:sldId id="271" r:id="rId24"/>
    <p:sldId id="272" r:id="rId25"/>
    <p:sldId id="318" r:id="rId26"/>
    <p:sldId id="319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01" r:id="rId36"/>
    <p:sldId id="302" r:id="rId37"/>
    <p:sldId id="303" r:id="rId38"/>
    <p:sldId id="291" r:id="rId39"/>
    <p:sldId id="293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465"/>
    <a:srgbClr val="FF6600"/>
    <a:srgbClr val="0000FF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3CFDC5-154F-A64D-80EF-9FED19F17342}" type="datetime1">
              <a:rPr lang="en-US"/>
              <a:pPr/>
              <a:t>8/7/14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BFFC1A-8832-A943-81FC-73E8E4F469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7028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98503E-0E5A-CC48-9100-7C4680CFA02B}" type="datetime1">
              <a:rPr lang="en-US"/>
              <a:pPr/>
              <a:t>8/7/14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79AB64-D72A-9843-BE35-796521A985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5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0000FF"/>
          </a:solidFill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>
            <a:solidFill>
              <a:srgbClr val="FF6600"/>
            </a:solidFill>
          </a:ln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299DBA-41B8-5F48-AF3B-AF29A858D5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64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00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F64391-2155-DC4D-97A6-230CB96C8C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418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C65105-28B5-1244-BA8D-FD93F292F1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53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AA4C6-002A-6743-A32E-9E156DC1A8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03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2931D-3338-EB4E-8298-2D769A508E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61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0D652F-CBA8-EF4E-9B56-781213A6BF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74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2EB2C5-A085-EA46-89D4-4537BDF46E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22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8FFFCC-01A0-364A-B188-1E2889F7D3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99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>
              <a:defRPr sz="3600">
                <a:solidFill>
                  <a:schemeClr val="bg1"/>
                </a:solidFill>
                <a:latin typeface="华文宋体"/>
                <a:ea typeface="华文宋体"/>
                <a:cs typeface="华文宋体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6A6A6"/>
                </a:solidFill>
              </a:defRPr>
            </a:lvl1pPr>
          </a:lstStyle>
          <a:p>
            <a:fld id="{C906736F-94ED-324B-89FE-7CB87618DC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892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6A6A6"/>
                </a:solidFill>
              </a:defRPr>
            </a:lvl1pPr>
          </a:lstStyle>
          <a:p>
            <a:fld id="{0B122F07-0B22-5841-B144-EC4FBEB37B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1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80EF7D-7648-DC4A-AC55-A0FF3D2E2B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1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00FF"/>
          </a:solidFill>
          <a:ln>
            <a:solidFill>
              <a:srgbClr val="FF6600"/>
            </a:solidFill>
          </a:ln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53BF8C-2798-6E41-A5CE-46307387AC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79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EDD620-22F0-B449-977F-2AC2746664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54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37D360-333F-8548-A546-CB8CDAFDAA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33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8E942-891D-9543-97C6-36E9F7D68F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24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none"/>
        </p:style>
        <p:txBody>
          <a:bodyPr/>
          <a:lstStyle>
            <a:lvl1pPr>
              <a:defRPr sz="3600">
                <a:solidFill>
                  <a:srgbClr val="FFFFFF"/>
                </a:solidFill>
                <a:latin typeface="华文宋体"/>
                <a:ea typeface="华文宋体"/>
                <a:cs typeface="华文宋体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9FD480-B1DB-764E-98EA-7873B99B60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13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6A6A6"/>
                </a:solidFill>
              </a:defRPr>
            </a:lvl1pPr>
          </a:lstStyle>
          <a:p>
            <a:fld id="{3BEBE6BC-0C14-B448-B924-31693B07A2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55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9D9D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  <a:cs typeface="ＭＳ Ｐゴシック" charset="0"/>
              </a:defRPr>
            </a:lvl1pPr>
          </a:lstStyle>
          <a:p>
            <a:r>
              <a:rPr lang="en-US"/>
              <a:t>Phyllis Zhang－《表达》第一单元b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34DB3-B17F-A94C-965B-4529875117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0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4F9099-FC93-6443-81E6-48AF21A458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8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00FF"/>
          </a:solidFill>
          <a:ln>
            <a:solidFill>
              <a:srgbClr val="FF6600"/>
            </a:solidFill>
          </a:ln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A1105-735D-1844-9E69-1CA7DE8265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6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rgbClr val="0000FF"/>
          </a:solidFill>
          <a:ln>
            <a:solidFill>
              <a:srgbClr val="FF6600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33BDF-62D4-9140-970C-58B2E0DE49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484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00FF"/>
          </a:solidFill>
          <a:ln>
            <a:solidFill>
              <a:srgbClr val="FF6600"/>
            </a:solidFill>
          </a:ln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73DC0-8F26-7543-AFDA-11D7E4B38A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3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A6A6A6"/>
                </a:solidFill>
              </a:defRPr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196DE-5D7B-B449-9EDE-7BA9BA8F1D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8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4366FE-2DE6-EE43-A475-C59609E078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1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098962-62C5-9246-A81C-1C05A14081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26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0000FF"/>
          </a:solidFill>
          <a:ln>
            <a:solidFill>
              <a:srgbClr val="FF660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A6A6A6"/>
                </a:solidFill>
                <a:ea typeface="Arial" charset="0"/>
              </a:defRPr>
            </a:lvl1pPr>
          </a:lstStyle>
          <a:p>
            <a:pPr>
              <a:defRPr/>
            </a:pPr>
            <a:r>
              <a:rPr lang="en-US"/>
              <a:t>3/18/11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7F7F7F"/>
                </a:solidFill>
              </a:defRPr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A6A6A6"/>
                </a:solidFill>
              </a:defRPr>
            </a:lvl1pPr>
          </a:lstStyle>
          <a:p>
            <a:fld id="{5137BFC0-5397-1346-82D2-033813DD4202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63" r:id="rId6"/>
    <p:sldLayoutId id="2147483864" r:id="rId7"/>
    <p:sldLayoutId id="2147483850" r:id="rId8"/>
    <p:sldLayoutId id="2147483851" r:id="rId9"/>
    <p:sldLayoutId id="2147483852" r:id="rId10"/>
    <p:sldLayoutId id="214748385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华文宋体"/>
          <a:ea typeface="华文宋体"/>
          <a:cs typeface="华文宋体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华文宋体" charset="-122"/>
          <a:ea typeface="华文宋体" charset="-122"/>
          <a:cs typeface="华文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华文宋体" charset="-122"/>
          <a:ea typeface="华文宋体" charset="-122"/>
          <a:cs typeface="华文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华文宋体" charset="-122"/>
          <a:ea typeface="华文宋体" charset="-122"/>
          <a:cs typeface="华文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华文宋体" charset="-122"/>
          <a:ea typeface="华文宋体" charset="-122"/>
          <a:cs typeface="华文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charset="-122"/>
          <a:ea typeface="宋体" charset="-122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charset="-122"/>
          <a:ea typeface="宋体" charset="-122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charset="-122"/>
          <a:ea typeface="宋体" charset="-122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charset="-122"/>
          <a:ea typeface="宋体" charset="-122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华文宋体"/>
          <a:ea typeface="华文宋体"/>
          <a:cs typeface="华文宋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华文宋体"/>
          <a:ea typeface="华文宋体"/>
          <a:cs typeface="华文宋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华文宋体"/>
          <a:ea typeface="华文宋体"/>
          <a:cs typeface="华文宋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华文宋体"/>
          <a:ea typeface="华文宋体"/>
          <a:cs typeface="华文宋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华文宋体"/>
          <a:ea typeface="华文宋体"/>
          <a:cs typeface="华文宋体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charset="0"/>
          <a:ea typeface="ＭＳ Ｐゴシック" charset="-128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charset="0"/>
          <a:ea typeface="ＭＳ Ｐゴシック" charset="-128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charset="0"/>
          <a:ea typeface="ＭＳ Ｐゴシック" charset="-128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charset="0"/>
          <a:ea typeface="ＭＳ Ｐゴシック" charset="-128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5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B2B2B2"/>
                </a:solidFill>
                <a:latin typeface="Arial" charset="0"/>
                <a:ea typeface="+mn-ea"/>
                <a:cs typeface="宋体" charset="-122"/>
              </a:defRPr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defRPr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45E90A60-B1BF-B841-9B67-3E5A9A5FE11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65" r:id="rId6"/>
    <p:sldLayoutId id="2147483866" r:id="rId7"/>
    <p:sldLayoutId id="2147483859" r:id="rId8"/>
    <p:sldLayoutId id="2147483860" r:id="rId9"/>
    <p:sldLayoutId id="2147483861" r:id="rId10"/>
    <p:sldLayoutId id="2147483862" r:id="rId11"/>
    <p:sldLayoutId id="2147483867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Arial" charset="0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Arial" charset="0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5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B2B2B2"/>
                </a:solidFill>
                <a:latin typeface="Arial" charset="0"/>
                <a:ea typeface="+mn-ea"/>
                <a:cs typeface="宋体" charset="-122"/>
              </a:defRPr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defRPr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E586A12A-3702-C248-8B03-926C76B685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CC66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Arial" charset="0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Arial" charset="0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  <a:ea typeface="ＭＳ Ｐゴシック" charset="-128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Master title style</a:t>
            </a:r>
          </a:p>
        </p:txBody>
      </p:sp>
      <p:sp>
        <p:nvSpPr>
          <p:cNvPr id="286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D9D9D9"/>
                </a:solidFill>
                <a:latin typeface="Calibri" charset="0"/>
                <a:ea typeface="Arial" charset="0"/>
              </a:defRPr>
            </a:lvl1pPr>
          </a:lstStyle>
          <a:p>
            <a:pPr>
              <a:defRPr/>
            </a:pPr>
            <a:r>
              <a:rPr lang="en-US"/>
              <a:t>3/18/11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D9D9D9"/>
                </a:solidFill>
                <a:latin typeface="Calibri" charset="0"/>
                <a:ea typeface="宋体" charset="0"/>
                <a:cs typeface="宋体" charset="0"/>
              </a:defRPr>
            </a:lvl1pPr>
          </a:lstStyle>
          <a:p>
            <a:r>
              <a:rPr lang="en-US" altLang="zh-CN"/>
              <a:t>Phyllis Zhang</a:t>
            </a:r>
            <a:r>
              <a:rPr lang="zh-CN" altLang="en-US"/>
              <a:t>－</a:t>
            </a:r>
            <a:r>
              <a:rPr lang="en-US" altLang="zh-CN"/>
              <a:t>《</a:t>
            </a:r>
            <a:r>
              <a:rPr lang="zh-CN" altLang="en-US"/>
              <a:t>表达</a:t>
            </a:r>
            <a:r>
              <a:rPr lang="en-US" altLang="zh-CN"/>
              <a:t>》</a:t>
            </a:r>
            <a:r>
              <a:rPr lang="zh-CN" altLang="en-US"/>
              <a:t>第一单元</a:t>
            </a:r>
            <a:r>
              <a:rPr lang="en-US" altLang="zh-CN"/>
              <a:t>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1BE7B208-0B3C-CE46-86DE-34D9BBA51C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华文宋体"/>
          <a:ea typeface="华文宋体"/>
          <a:cs typeface="华文宋体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华文宋体" charset="-122"/>
          <a:ea typeface="华文宋体" charset="-122"/>
          <a:cs typeface="华文宋体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华文宋体" charset="-122"/>
          <a:ea typeface="华文宋体" charset="-122"/>
          <a:cs typeface="华文宋体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华文宋体" charset="-122"/>
          <a:ea typeface="华文宋体" charset="-122"/>
          <a:cs typeface="华文宋体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华文宋体" charset="-122"/>
          <a:ea typeface="华文宋体" charset="-122"/>
          <a:cs typeface="华文宋体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3.jpeg"/><Relationship Id="rId3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ctrTitle"/>
          </p:nvPr>
        </p:nvSpPr>
        <p:spPr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FF66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>
                <a:latin typeface="华文宋体" charset="0"/>
                <a:ea typeface="华文宋体" charset="0"/>
                <a:cs typeface="华文宋体" charset="0"/>
              </a:rPr>
              <a:t>第一单元第三课</a:t>
            </a: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400">
                <a:latin typeface="华文宋体" charset="0"/>
                <a:ea typeface="华文宋体" charset="0"/>
                <a:cs typeface="华文宋体" charset="0"/>
              </a:rPr>
              <a:t>描述视觉印象</a:t>
            </a:r>
          </a:p>
          <a:p>
            <a:pPr eaLnBrk="1" hangingPunct="1"/>
            <a:r>
              <a:rPr lang="zh-CN" altLang="en-US" sz="4400">
                <a:latin typeface="华文宋体" charset="0"/>
                <a:ea typeface="华文宋体" charset="0"/>
                <a:cs typeface="华文宋体" charset="0"/>
              </a:rPr>
              <a:t>形容色调、花纹、图案</a:t>
            </a:r>
            <a:r>
              <a:rPr lang="en-US" altLang="zh-CN" sz="4400">
                <a:latin typeface="华文宋体" charset="0"/>
                <a:ea typeface="华文宋体" charset="0"/>
                <a:cs typeface="华文宋体" charset="0"/>
              </a:rPr>
              <a:t> </a:t>
            </a:r>
          </a:p>
        </p:txBody>
      </p:sp>
      <p:sp>
        <p:nvSpPr>
          <p:cNvPr id="3277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7F7F7F"/>
                </a:solidFill>
              </a:rPr>
              <a:t>Phyllis Zhang</a:t>
            </a:r>
            <a:r>
              <a:rPr lang="zh-CN" altLang="en-US" sz="1200">
                <a:solidFill>
                  <a:srgbClr val="7F7F7F"/>
                </a:solidFill>
              </a:rPr>
              <a:t>－</a:t>
            </a:r>
            <a:r>
              <a:rPr lang="en-US" altLang="zh-CN" sz="1200">
                <a:solidFill>
                  <a:srgbClr val="7F7F7F"/>
                </a:solidFill>
              </a:rPr>
              <a:t>《</a:t>
            </a:r>
            <a:r>
              <a:rPr lang="zh-CN" altLang="en-US" sz="1200">
                <a:solidFill>
                  <a:srgbClr val="7F7F7F"/>
                </a:solidFill>
              </a:rPr>
              <a:t>表达</a:t>
            </a:r>
            <a:r>
              <a:rPr lang="en-US" altLang="zh-CN" sz="1200">
                <a:solidFill>
                  <a:srgbClr val="7F7F7F"/>
                </a:solidFill>
              </a:rPr>
              <a:t>》</a:t>
            </a:r>
            <a:r>
              <a:rPr lang="zh-CN" altLang="en-US" sz="1200">
                <a:solidFill>
                  <a:srgbClr val="7F7F7F"/>
                </a:solidFill>
              </a:rPr>
              <a:t>第一单元</a:t>
            </a:r>
            <a:r>
              <a:rPr lang="en-US" altLang="zh-CN" sz="1200">
                <a:solidFill>
                  <a:srgbClr val="7F7F7F"/>
                </a:solidFill>
              </a:rPr>
              <a:t>b</a:t>
            </a:r>
            <a:endParaRPr lang="en-US" sz="1200">
              <a:solidFill>
                <a:srgbClr val="7F7F7F"/>
              </a:solidFill>
            </a:endParaRPr>
          </a:p>
        </p:txBody>
      </p:sp>
      <p:sp>
        <p:nvSpPr>
          <p:cNvPr id="327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B9A6205A-7D25-CC42-B878-2E10E8748869}" type="slidenum">
              <a:rPr lang="en-US" sz="1400">
                <a:solidFill>
                  <a:srgbClr val="A6A6A6"/>
                </a:solidFill>
              </a:rPr>
              <a:pPr eaLnBrk="1" hangingPunct="1"/>
              <a:t>1</a:t>
            </a:fld>
            <a:endParaRPr lang="en-US" sz="1400">
              <a:solidFill>
                <a:srgbClr val="A6A6A6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7F7F7F"/>
                </a:solidFill>
              </a:rPr>
              <a:t>Phyllis Zhang</a:t>
            </a:r>
            <a:r>
              <a:rPr lang="zh-CN" altLang="en-US" sz="1200">
                <a:solidFill>
                  <a:srgbClr val="7F7F7F"/>
                </a:solidFill>
              </a:rPr>
              <a:t>－</a:t>
            </a:r>
            <a:r>
              <a:rPr lang="en-US" altLang="zh-CN" sz="1200">
                <a:solidFill>
                  <a:srgbClr val="7F7F7F"/>
                </a:solidFill>
              </a:rPr>
              <a:t>《</a:t>
            </a:r>
            <a:r>
              <a:rPr lang="zh-CN" altLang="en-US" sz="1200">
                <a:solidFill>
                  <a:srgbClr val="7F7F7F"/>
                </a:solidFill>
              </a:rPr>
              <a:t>表达</a:t>
            </a:r>
            <a:r>
              <a:rPr lang="en-US" altLang="zh-CN" sz="1200">
                <a:solidFill>
                  <a:srgbClr val="7F7F7F"/>
                </a:solidFill>
              </a:rPr>
              <a:t>》</a:t>
            </a:r>
            <a:r>
              <a:rPr lang="zh-CN" altLang="en-US" sz="1200">
                <a:solidFill>
                  <a:srgbClr val="7F7F7F"/>
                </a:solidFill>
              </a:rPr>
              <a:t>第一单元</a:t>
            </a:r>
            <a:r>
              <a:rPr lang="en-US" altLang="zh-CN" sz="1200">
                <a:solidFill>
                  <a:srgbClr val="7F7F7F"/>
                </a:solidFill>
              </a:rPr>
              <a:t>b</a:t>
            </a:r>
            <a:endParaRPr lang="en-US" sz="1200">
              <a:solidFill>
                <a:srgbClr val="7F7F7F"/>
              </a:solidFill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772400" cy="1470025"/>
          </a:xfrm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FF66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>
                <a:latin typeface="华文宋体" charset="0"/>
                <a:ea typeface="宋体" charset="0"/>
                <a:cs typeface="宋体" charset="0"/>
              </a:rPr>
              <a:t>国画、年画、重彩画</a:t>
            </a:r>
            <a:endParaRPr lang="en-US" altLang="zh-CN">
              <a:latin typeface="华文宋体" charset="0"/>
              <a:ea typeface="宋体" charset="0"/>
              <a:cs typeface="宋体" charset="0"/>
            </a:endParaRP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29540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400">
                <a:latin typeface="华文宋体" charset="0"/>
                <a:ea typeface="华文宋体" charset="0"/>
                <a:cs typeface="华文宋体" charset="0"/>
              </a:rPr>
              <a:t>给你</a:t>
            </a:r>
            <a:r>
              <a:rPr lang="zh-CN" altLang="en-US" sz="4400">
                <a:latin typeface="华文宋体" charset="0"/>
                <a:ea typeface="宋体" charset="0"/>
                <a:cs typeface="宋体" charset="0"/>
              </a:rPr>
              <a:t>什么印象？</a:t>
            </a:r>
          </a:p>
        </p:txBody>
      </p:sp>
      <p:sp>
        <p:nvSpPr>
          <p:cNvPr id="4198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FB861F49-EB70-3341-BE2B-03E26B4E4696}" type="slidenum">
              <a:rPr lang="en-US" sz="1400">
                <a:solidFill>
                  <a:srgbClr val="A6A6A6"/>
                </a:solidFill>
              </a:rPr>
              <a:pPr eaLnBrk="1" hangingPunct="1"/>
              <a:t>10</a:t>
            </a:fld>
            <a:endParaRPr lang="en-US" sz="1400">
              <a:solidFill>
                <a:srgbClr val="A6A6A6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A6A6A6"/>
                </a:solidFill>
              </a:rPr>
              <a:t>Phyllis Zhang</a:t>
            </a:r>
            <a:r>
              <a:rPr lang="zh-CN" altLang="en-US" sz="1200">
                <a:solidFill>
                  <a:srgbClr val="A6A6A6"/>
                </a:solidFill>
              </a:rPr>
              <a:t>－</a:t>
            </a:r>
            <a:r>
              <a:rPr lang="en-US" altLang="zh-CN" sz="1200">
                <a:solidFill>
                  <a:srgbClr val="A6A6A6"/>
                </a:solidFill>
              </a:rPr>
              <a:t>《</a:t>
            </a:r>
            <a:r>
              <a:rPr lang="zh-CN" altLang="en-US" sz="1200">
                <a:solidFill>
                  <a:srgbClr val="A6A6A6"/>
                </a:solidFill>
              </a:rPr>
              <a:t>表达</a:t>
            </a:r>
            <a:r>
              <a:rPr lang="en-US" altLang="zh-CN" sz="1200">
                <a:solidFill>
                  <a:srgbClr val="A6A6A6"/>
                </a:solidFill>
              </a:rPr>
              <a:t>》</a:t>
            </a:r>
            <a:r>
              <a:rPr lang="zh-CN" altLang="en-US" sz="1200">
                <a:solidFill>
                  <a:srgbClr val="A6A6A6"/>
                </a:solidFill>
              </a:rPr>
              <a:t>第一单元</a:t>
            </a:r>
            <a:r>
              <a:rPr lang="en-US" altLang="zh-CN" sz="1200">
                <a:solidFill>
                  <a:srgbClr val="A6A6A6"/>
                </a:solidFill>
              </a:rPr>
              <a:t>b</a:t>
            </a:r>
            <a:endParaRPr lang="en-US" sz="1200">
              <a:solidFill>
                <a:srgbClr val="A6A6A6"/>
              </a:solidFill>
            </a:endParaRPr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10B0006-0D72-1644-80AF-7476EA5342A8}" type="slidenum">
              <a:rPr lang="en-US" sz="1400">
                <a:solidFill>
                  <a:srgbClr val="A6A6A6"/>
                </a:solidFill>
              </a:rPr>
              <a:pPr eaLnBrk="1" hangingPunct="1"/>
              <a:t>11</a:t>
            </a:fld>
            <a:endParaRPr lang="en-US" sz="1400">
              <a:solidFill>
                <a:srgbClr val="A6A6A6"/>
              </a:solidFill>
            </a:endParaRPr>
          </a:p>
        </p:txBody>
      </p:sp>
      <p:sp>
        <p:nvSpPr>
          <p:cNvPr id="43012" name="TextBox 7"/>
          <p:cNvSpPr txBox="1">
            <a:spLocks noChangeArrowheads="1"/>
          </p:cNvSpPr>
          <p:nvPr/>
        </p:nvSpPr>
        <p:spPr bwMode="auto">
          <a:xfrm>
            <a:off x="1371600" y="1219200"/>
            <a:ext cx="6324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3000">
                <a:solidFill>
                  <a:schemeClr val="bg1"/>
                </a:solidFill>
              </a:rPr>
              <a:t>下面的画请酌情选用，不必每张都练</a:t>
            </a:r>
            <a:endParaRPr lang="en-US" sz="3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FE9B151-E17F-3141-96B2-5DCBBAB04D0E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12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6085" name="Picture 4" descr="IMG_0106"/>
          <p:cNvPicPr>
            <a:picLocks noChangeAspect="1" noChangeArrowheads="1"/>
          </p:cNvPicPr>
          <p:nvPr/>
        </p:nvPicPr>
        <p:blipFill>
          <a:blip r:embed="rId2"/>
          <a:srcRect t="10228" r="1279" b="8522"/>
          <a:stretch>
            <a:fillRect/>
          </a:stretch>
        </p:blipFill>
        <p:spPr bwMode="auto">
          <a:xfrm>
            <a:off x="1143000" y="1752600"/>
            <a:ext cx="6970713" cy="4302484"/>
          </a:xfrm>
          <a:prstGeom prst="rect">
            <a:avLst/>
          </a:prstGeom>
          <a:ln w="88900" cap="sq" cmpd="thickThin">
            <a:solidFill>
              <a:srgbClr val="59595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066800" y="533400"/>
            <a:ext cx="7162800" cy="838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7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这张国画的颜色</a:t>
            </a:r>
            <a:r>
              <a:rPr lang="en-US" altLang="zh-CN" sz="37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endParaRPr lang="en-US" sz="37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6E7E1582-4236-AE4D-8C2C-D6B13B11E598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13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5060" name="Picture 4" descr="IMG_00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7380288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14400" y="457200"/>
            <a:ext cx="73914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国画：墨色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 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（浓</a:t>
            </a:r>
            <a:r>
              <a:rPr 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、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淡</a:t>
            </a:r>
            <a:r>
              <a:rPr 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、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明、暗）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6990187-2E97-0C4D-BDAE-C010F21DBB93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14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9157" name="Picture 4" descr="shanshui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447800"/>
            <a:ext cx="7391400" cy="4691063"/>
          </a:xfrm>
          <a:prstGeom prst="rect">
            <a:avLst/>
          </a:prstGeom>
          <a:ln w="88900" cap="sq" cmpd="thickThin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990600" y="457200"/>
            <a:ext cx="75438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国画：色调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? 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浓淡</a:t>
            </a:r>
            <a:r>
              <a:rPr 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、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深浅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 </a:t>
            </a:r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？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92898413-15E6-BF43-957A-7A6F6B77DD69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15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7108" name="Picture 4" descr="drt_3274035838_a9a4450b47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41488"/>
            <a:ext cx="69342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6800" y="457200"/>
            <a:ext cx="69342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国画：以什么色调为主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F07BB732-D588-8A41-BD23-A619B3C5BC76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16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8132" name="Picture 4" descr="杨柳青年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14600"/>
            <a:ext cx="5519738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457200"/>
            <a:ext cx="73914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年画的特点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48134" name="TextBox 8"/>
          <p:cNvSpPr txBox="1">
            <a:spLocks noChangeArrowheads="1"/>
          </p:cNvSpPr>
          <p:nvPr/>
        </p:nvSpPr>
        <p:spPr bwMode="auto">
          <a:xfrm>
            <a:off x="914400" y="1600200"/>
            <a:ext cx="7315200" cy="8302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/>
              <a:t>颜色很</a:t>
            </a:r>
            <a:r>
              <a:rPr lang="en-US" altLang="zh-CN"/>
              <a:t>…..</a:t>
            </a:r>
            <a:r>
              <a:rPr lang="zh-CN" altLang="en-US"/>
              <a:t>；以</a:t>
            </a:r>
            <a:r>
              <a:rPr lang="en-US" altLang="zh-CN"/>
              <a:t>___</a:t>
            </a:r>
            <a:r>
              <a:rPr lang="zh-CN" altLang="en-US"/>
              <a:t>色调为主；线条比较</a:t>
            </a:r>
            <a:r>
              <a:rPr lang="en-US" altLang="zh-CN"/>
              <a:t>……</a:t>
            </a:r>
          </a:p>
          <a:p>
            <a:pPr algn="ctr" eaLnBrk="1" hangingPunct="1"/>
            <a:r>
              <a:rPr lang="zh-CN" altLang="en-US"/>
              <a:t>；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FDA1ABC-78C9-0948-8F25-18E7FBD203BC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17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9156" name="Picture 4" descr="zhongcai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03"/>
          <a:stretch>
            <a:fillRect/>
          </a:stretch>
        </p:blipFill>
        <p:spPr bwMode="auto">
          <a:xfrm>
            <a:off x="3124200" y="1371600"/>
            <a:ext cx="5143500" cy="500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6800" y="304800"/>
            <a:ext cx="73914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重彩画：给你什么感觉、印象？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 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" y="1905000"/>
            <a:ext cx="2590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/>
              <a:t>色彩浓重</a:t>
            </a:r>
            <a:endParaRPr lang="en-US" altLang="zh-CN"/>
          </a:p>
          <a:p>
            <a:pPr eaLnBrk="1" hangingPunct="1"/>
            <a:r>
              <a:rPr lang="zh-CN" altLang="en-US"/>
              <a:t>色彩丰富</a:t>
            </a:r>
            <a:endParaRPr lang="en-US" altLang="zh-CN"/>
          </a:p>
          <a:p>
            <a:pPr eaLnBrk="1" hangingPunct="1"/>
            <a:r>
              <a:rPr lang="zh-CN" altLang="en-US"/>
              <a:t>花花绿绿</a:t>
            </a:r>
            <a:endParaRPr lang="en-US" altLang="zh-CN"/>
          </a:p>
          <a:p>
            <a:pPr eaLnBrk="1" hangingPunct="1"/>
            <a:r>
              <a:rPr lang="zh-CN" altLang="en-US"/>
              <a:t>五颜六色</a:t>
            </a:r>
            <a:endParaRPr lang="en-US" altLang="zh-CN"/>
          </a:p>
          <a:p>
            <a:pPr eaLnBrk="1" hangingPunct="1"/>
            <a:r>
              <a:rPr lang="zh-CN" altLang="en-US"/>
              <a:t>大红大绿</a:t>
            </a:r>
            <a:endParaRPr lang="en-US" altLang="zh-CN"/>
          </a:p>
          <a:p>
            <a:pPr eaLnBrk="1" hangingPunct="1"/>
            <a:r>
              <a:rPr lang="zh-CN" altLang="en-US"/>
              <a:t>鲜艳明快</a:t>
            </a:r>
            <a:endParaRPr lang="en-US" altLang="zh-CN"/>
          </a:p>
          <a:p>
            <a:pPr eaLnBrk="1" hangingPunct="1"/>
            <a:r>
              <a:rPr lang="zh-CN" altLang="en-US"/>
              <a:t>以红色绿色为主</a:t>
            </a:r>
            <a:endParaRPr lang="en-US" altLang="zh-CN"/>
          </a:p>
          <a:p>
            <a:pPr eaLnBrk="1" hangingPunct="1"/>
            <a:r>
              <a:rPr lang="zh-CN" altLang="en-US"/>
              <a:t>线条细腻</a:t>
            </a:r>
            <a:endParaRPr lang="en-US" altLang="zh-CN"/>
          </a:p>
          <a:p>
            <a:pPr eaLnBrk="1" hangingPunct="1"/>
            <a:r>
              <a:rPr lang="zh-CN" altLang="en-US"/>
              <a:t>清晰分明</a:t>
            </a:r>
            <a:endParaRPr lang="en-US" altLang="zh-CN"/>
          </a:p>
          <a:p>
            <a:pPr eaLnBrk="1" hangingPunct="1"/>
            <a:r>
              <a:rPr lang="zh-CN" altLang="en-US"/>
              <a:t>很有民族特色</a:t>
            </a:r>
            <a:endParaRPr lang="en-US" altLang="zh-CN"/>
          </a:p>
          <a:p>
            <a:pPr eaLnBrk="1" hangingPunct="1"/>
            <a:endParaRPr lang="en-US" altLang="zh-CN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3003FFC9-D57A-1141-BB14-A702D41BAF26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18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4277" name="Picture 4" descr="IMG_0158"/>
          <p:cNvPicPr>
            <a:picLocks noChangeAspect="1" noChangeArrowheads="1"/>
          </p:cNvPicPr>
          <p:nvPr/>
        </p:nvPicPr>
        <p:blipFill>
          <a:blip r:embed="rId2">
            <a:lum bright="4000"/>
          </a:blip>
          <a:srcRect l="10855" t="3290" r="12830" b="3290"/>
          <a:stretch>
            <a:fillRect/>
          </a:stretch>
        </p:blipFill>
        <p:spPr bwMode="auto">
          <a:xfrm>
            <a:off x="2514600" y="1483428"/>
            <a:ext cx="5356225" cy="4917372"/>
          </a:xfrm>
          <a:prstGeom prst="rect">
            <a:avLst/>
          </a:prstGeom>
          <a:ln w="88900" cap="sq" cmpd="thickThin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914400" y="304800"/>
            <a:ext cx="73914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请描述这张国画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  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752600"/>
            <a:ext cx="1295400" cy="1676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颜色</a:t>
            </a:r>
            <a:endParaRPr lang="en-US" altLang="zh-CN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线条</a:t>
            </a:r>
            <a:endParaRPr lang="en-US" altLang="zh-CN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印象</a:t>
            </a:r>
            <a:endParaRPr lang="en-US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9DF79CF-3816-0D4B-BFD9-BCE5E54FD65F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19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7349" name="Picture 4" descr="drt_3274035838_a9a4450b47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0"/>
            <a:ext cx="4114800" cy="29702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7350" name="Picture 6" descr="shanshui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5338" y="3048000"/>
            <a:ext cx="426085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14400" y="457200"/>
            <a:ext cx="7391400" cy="1295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比较特点：有什么不同？</a:t>
            </a:r>
            <a:endParaRPr lang="en-US" altLang="zh-CN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algn="ctr" eaLnBrk="1" hangingPunct="1"/>
            <a:r>
              <a:rPr lang="zh-CN" altLang="en-US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色调以</a:t>
            </a:r>
            <a:r>
              <a:rPr lang="en-US" altLang="zh-CN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___</a:t>
            </a:r>
            <a:r>
              <a:rPr lang="zh-CN" altLang="en-US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为主</a:t>
            </a:r>
            <a:r>
              <a:rPr lang="en-US" altLang="zh-CN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; </a:t>
            </a:r>
            <a:r>
              <a:rPr lang="zh-CN" altLang="en-US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线条比较</a:t>
            </a:r>
            <a:r>
              <a:rPr lang="en-US" altLang="zh-CN" sz="2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endParaRPr lang="en-US" sz="2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1976438"/>
            <a:ext cx="7391400" cy="4619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A ….., </a:t>
            </a:r>
            <a:r>
              <a:rPr lang="zh-CN" altLang="en-US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而</a:t>
            </a:r>
            <a:r>
              <a:rPr lang="en-US" alt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B</a:t>
            </a:r>
            <a:r>
              <a:rPr lang="zh-CN" altLang="en-US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看上去</a:t>
            </a:r>
            <a:r>
              <a:rPr lang="en-US" alt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……; </a:t>
            </a:r>
            <a:r>
              <a:rPr lang="zh-CN" altLang="en-US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和</a:t>
            </a:r>
            <a:r>
              <a:rPr lang="en-US" alt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A </a:t>
            </a:r>
            <a:r>
              <a:rPr lang="zh-CN" altLang="en-US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比起来，</a:t>
            </a:r>
            <a:r>
              <a:rPr 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B</a:t>
            </a:r>
            <a:r>
              <a:rPr lang="zh-CN" altLang="en-US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很</a:t>
            </a:r>
            <a:r>
              <a:rPr lang="en-US" altLang="zh-CN">
                <a:solidFill>
                  <a:srgbClr val="F5CD73"/>
                </a:solidFill>
                <a:latin typeface="宋体" charset="0"/>
                <a:ea typeface="宋体" charset="0"/>
                <a:cs typeface="宋体" charset="0"/>
              </a:rPr>
              <a:t>…… </a:t>
            </a:r>
            <a:endParaRPr lang="en-US">
              <a:solidFill>
                <a:srgbClr val="F5CD73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990000"/>
                </a:solidFill>
                <a:latin typeface="华文宋体" charset="0"/>
                <a:ea typeface="华文宋体" charset="0"/>
                <a:cs typeface="华文宋体" charset="0"/>
              </a:rPr>
              <a:t>形容颜色、色调</a:t>
            </a:r>
          </a:p>
        </p:txBody>
      </p:sp>
      <p:graphicFrame>
        <p:nvGraphicFramePr>
          <p:cNvPr id="69673" name="Group 41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2695575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133600"/>
                <a:gridCol w="1981200"/>
              </a:tblGrid>
              <a:tr h="86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浓</a:t>
                      </a: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/</a:t>
                      </a: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淡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冷</a:t>
                      </a: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/</a:t>
                      </a: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暖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鲜艳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明快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  <a:tr h="9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深沉</a:t>
                      </a: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丰富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柔和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协调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单调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沉闷</a:t>
                      </a: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暗淡</a:t>
                      </a: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生硬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</a:tbl>
          </a:graphicData>
        </a:graphic>
      </p:graphicFrame>
      <p:sp>
        <p:nvSpPr>
          <p:cNvPr id="33818" name="Slide Number Placeholder 2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87855F6-F02A-9146-9CA0-2FDF007E87E8}" type="slidenum">
              <a:rPr lang="en-US" sz="1400">
                <a:solidFill>
                  <a:srgbClr val="FFFFFF"/>
                </a:solidFill>
                <a:latin typeface="Arial" charset="0"/>
              </a:rPr>
              <a:pPr eaLnBrk="1" hangingPunct="1"/>
              <a:t>2</a:t>
            </a:fld>
            <a:endParaRPr lang="en-US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A4A3C73-A56B-B149-9841-42B1B6485C34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20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2228" name="Picture 4" descr="drt_3274034050_4acec95921_m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990600"/>
            <a:ext cx="6705600" cy="5113338"/>
          </a:xfrm>
          <a:noFill/>
        </p:spPr>
      </p:pic>
    </p:spTree>
  </p:cSld>
  <p:clrMapOvr>
    <a:masterClrMapping/>
  </p:clrMapOvr>
  <p:transition xmlns:p14="http://schemas.microsoft.com/office/powerpoint/2010/main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E2C370C8-EA68-E74B-9458-99BEE68937FC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21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3252" name="Picture 4" descr="drt_3274034050_4acec95921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4038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 descr="zhongcai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03"/>
          <a:stretch>
            <a:fillRect/>
          </a:stretch>
        </p:blipFill>
        <p:spPr bwMode="auto">
          <a:xfrm>
            <a:off x="4876800" y="457200"/>
            <a:ext cx="3581400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8" descr="drt_3273217181_aeb776d170_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05200"/>
            <a:ext cx="52578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F5F5FD6-5721-254A-B78B-1058D3B10CA0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22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4276" name="Picture 4" descr="drt_3273217181_aeb776d170_m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770063"/>
            <a:ext cx="7391400" cy="4249737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914400" y="457200"/>
            <a:ext cx="7391400" cy="9144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国画：彩墨画</a:t>
            </a:r>
            <a:r>
              <a:rPr lang="en-US" altLang="zh-CN" sz="36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  </a:t>
            </a:r>
            <a:endParaRPr lang="en-US" sz="36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995CC39C-66F5-4147-91EE-AE22E1102D81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23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5300" name="Picture 4" descr="IMG_0167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0"/>
          <a:stretch>
            <a:fillRect/>
          </a:stretch>
        </p:blipFill>
        <p:spPr bwMode="auto">
          <a:xfrm>
            <a:off x="1066800" y="862013"/>
            <a:ext cx="7132638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Phyllis Zhang</a:t>
            </a:r>
            <a:r>
              <a:rPr lang="zh-CN" altLang="en-US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－</a:t>
            </a:r>
            <a:r>
              <a:rPr lang="en-US" altLang="zh-CN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《</a:t>
            </a:r>
            <a:r>
              <a:rPr lang="zh-CN" altLang="en-US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表达</a:t>
            </a:r>
            <a:r>
              <a:rPr lang="en-US" altLang="zh-CN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》</a:t>
            </a:r>
            <a:r>
              <a:rPr lang="zh-CN" altLang="en-US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第一单元</a:t>
            </a:r>
            <a:r>
              <a:rPr lang="en-US" altLang="zh-CN" sz="1200">
                <a:solidFill>
                  <a:srgbClr val="898989"/>
                </a:solidFill>
                <a:latin typeface="Calibri" charset="0"/>
                <a:ea typeface="宋体" charset="0"/>
                <a:cs typeface="ＭＳ Ｐゴシック" charset="0"/>
              </a:rPr>
              <a:t>b</a:t>
            </a:r>
            <a:endParaRPr lang="en-US" sz="1200">
              <a:solidFill>
                <a:srgbClr val="898989"/>
              </a:solidFill>
              <a:latin typeface="Calibri" charset="0"/>
              <a:cs typeface="ＭＳ Ｐゴシック" charset="0"/>
            </a:endParaRP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zh-CN" altLang="en-US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描述静态空间</a:t>
            </a:r>
            <a:r>
              <a:rPr lang="en-US" altLang="zh-CN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/>
            </a:r>
            <a:br>
              <a:rPr lang="en-US" altLang="zh-CN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</a:br>
            <a:r>
              <a:rPr lang="en-US" altLang="zh-CN" sz="2800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Position </a:t>
            </a:r>
            <a:r>
              <a:rPr lang="en-US" altLang="zh-CN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V</a:t>
            </a:r>
            <a:r>
              <a:rPr lang="zh-CN" altLang="en-US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着 </a:t>
            </a:r>
            <a:r>
              <a:rPr lang="en-US" altLang="zh-CN" sz="2800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Obj.</a:t>
            </a:r>
            <a:r>
              <a:rPr lang="zh-CN" altLang="en-US">
                <a:solidFill>
                  <a:schemeClr val="accent2"/>
                </a:solidFill>
                <a:latin typeface="Calibri" charset="0"/>
                <a:ea typeface="宋体" charset="0"/>
                <a:cs typeface="宋体" charset="0"/>
              </a:rPr>
              <a:t> </a:t>
            </a:r>
            <a:endParaRPr lang="en-US" altLang="zh-CN">
              <a:solidFill>
                <a:schemeClr val="accent2"/>
              </a:solidFill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733800"/>
            <a:ext cx="7848600" cy="1752600"/>
          </a:xfrm>
        </p:spPr>
        <p:txBody>
          <a:bodyPr/>
          <a:lstStyle/>
          <a:p>
            <a:pPr eaLnBrk="1" hangingPunct="1"/>
            <a:r>
              <a:rPr lang="en-US" altLang="zh-CN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rPr>
              <a:t>Describing a Static Scene     </a:t>
            </a:r>
          </a:p>
          <a:p>
            <a:pPr eaLnBrk="1" hangingPunct="1"/>
            <a:r>
              <a:rPr lang="en-US" altLang="zh-CN" sz="2800"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rPr>
              <a:t>(e.g. the state of a room or space )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70CBD06-1340-4349-98BF-ED6D8626B835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24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57347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156DFFD-1A92-0A4E-B021-9AB08FC436AF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25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7348" name="Picture 2" descr="room01_w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55738"/>
            <a:ext cx="7516813" cy="47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457200"/>
            <a:ext cx="7391400" cy="762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这间屋子看上去像一个</a:t>
            </a:r>
            <a:r>
              <a:rPr lang="en-US" altLang="zh-CN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___</a:t>
            </a: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。屋子里</a:t>
            </a:r>
            <a:r>
              <a:rPr lang="en-US" altLang="zh-CN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endParaRPr lang="en-US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5837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53AC36F3-506B-4C43-8209-0AF5CB681551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26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8372" name="Picture 2" descr="room02_w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87241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457200"/>
            <a:ext cx="7772400" cy="838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34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一张桌子上</a:t>
            </a:r>
            <a:r>
              <a:rPr lang="en-US" altLang="zh-CN" sz="34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r>
              <a:rPr lang="zh-CN" altLang="en-US" sz="34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，纸上</a:t>
            </a:r>
            <a:r>
              <a:rPr lang="en-US" altLang="zh-CN" sz="34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 </a:t>
            </a:r>
            <a:endParaRPr lang="en-US" sz="34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59395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84AE995-08DE-5C49-847A-5C54F60EED25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27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59396" name="Picture 2" descr="room04_w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7491413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457200"/>
            <a:ext cx="7391400" cy="762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另一张桌子上</a:t>
            </a:r>
            <a:r>
              <a:rPr lang="en-US" altLang="zh-CN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  </a:t>
            </a:r>
            <a:endParaRPr lang="en-US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041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9E46D27-AC5E-5B4D-83D2-0200E7DFC250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28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60420" name="Picture 2" descr="room03_w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1447800"/>
            <a:ext cx="7983538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457200"/>
            <a:ext cx="7391400" cy="762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除了办公桌以外，屋子里还有</a:t>
            </a:r>
            <a:r>
              <a:rPr lang="en-US" altLang="zh-CN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____,</a:t>
            </a: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上面</a:t>
            </a:r>
            <a:r>
              <a:rPr lang="en-US" altLang="zh-CN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  </a:t>
            </a:r>
            <a:endParaRPr lang="en-US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1443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F4C4F7D-CC17-A74C-AB30-6D0D046E8437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29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61444" name="Picture 2" descr="room03_w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16175"/>
            <a:ext cx="5257800" cy="4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3" descr="room01_we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3"/>
          <a:stretch>
            <a:fillRect/>
          </a:stretch>
        </p:blipFill>
        <p:spPr bwMode="auto">
          <a:xfrm>
            <a:off x="4495800" y="381000"/>
            <a:ext cx="426720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chemeClr val="accent1"/>
                </a:solidFill>
                <a:latin typeface="华文宋体" charset="0"/>
                <a:ea typeface="华文宋体" charset="0"/>
                <a:cs typeface="华文宋体" charset="0"/>
              </a:rPr>
              <a:t>形容线条、花纹、图案 </a:t>
            </a:r>
          </a:p>
        </p:txBody>
      </p:sp>
      <p:graphicFrame>
        <p:nvGraphicFramePr>
          <p:cNvPr id="72707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2695575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133600"/>
                <a:gridCol w="1981200"/>
              </a:tblGrid>
              <a:tr h="86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清晰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分明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细腻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模糊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  <a:tr h="9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花花绿绿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大红大绿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五颜六色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黑白分明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色彩丰富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鲜艳明快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单调沉闷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有深有浅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</a:tbl>
          </a:graphicData>
        </a:graphic>
      </p:graphicFrame>
      <p:sp>
        <p:nvSpPr>
          <p:cNvPr id="34842" name="Slide Number Placeholder 2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FC18E633-C54F-6A41-BD20-6C105EB6198C}" type="slidenum">
              <a:rPr lang="en-US" sz="1400">
                <a:solidFill>
                  <a:srgbClr val="FFFFFF"/>
                </a:solidFill>
                <a:latin typeface="Arial" charset="0"/>
              </a:rPr>
              <a:pPr eaLnBrk="1" hangingPunct="1"/>
              <a:t>3</a:t>
            </a:fld>
            <a:endParaRPr lang="en-US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246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CEF3602B-AF33-DB44-9345-18FB2C3D9CEE}" type="slidenum">
              <a:rPr lang="en-US" sz="1400">
                <a:solidFill>
                  <a:srgbClr val="898989"/>
                </a:solidFill>
                <a:latin typeface="Arial" charset="0"/>
              </a:rPr>
              <a:pPr eaLnBrk="1" hangingPunct="1"/>
              <a:t>30</a:t>
            </a:fld>
            <a:endParaRPr lang="en-US" sz="140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62468" name="Picture 2" descr="living-room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76400"/>
            <a:ext cx="6224588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246063"/>
            <a:ext cx="7010400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defTabSz="457200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zh-CN" sz="250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Position  </a:t>
            </a:r>
            <a:r>
              <a:rPr lang="zh-CN" altLang="en-US" sz="3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放着、挂着、铺着</a:t>
            </a:r>
            <a:endParaRPr lang="en-US" sz="36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752600"/>
            <a:ext cx="1447800" cy="426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客厅的墙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墙上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画下面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左右两边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沙发前面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茶几上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地上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客厅的左边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窗户上</a:t>
            </a:r>
            <a:endParaRPr lang="en-US" altLang="zh-CN" sz="20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1066800"/>
            <a:ext cx="7086600" cy="4619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latin typeface="宋体" charset="0"/>
                <a:ea typeface="宋体" charset="0"/>
                <a:cs typeface="宋体" charset="0"/>
              </a:rPr>
              <a:t>这是</a:t>
            </a:r>
            <a:r>
              <a:rPr lang="en-US" altLang="zh-CN">
                <a:solidFill>
                  <a:srgbClr val="FFFFFF"/>
                </a:solidFill>
                <a:latin typeface="宋体" charset="0"/>
                <a:ea typeface="宋体" charset="0"/>
                <a:cs typeface="宋体" charset="0"/>
              </a:rPr>
              <a:t>……, </a:t>
            </a:r>
            <a:r>
              <a:rPr lang="zh-CN" altLang="en-US">
                <a:solidFill>
                  <a:srgbClr val="FFFFFF"/>
                </a:solidFill>
                <a:latin typeface="宋体" charset="0"/>
                <a:ea typeface="宋体" charset="0"/>
                <a:cs typeface="宋体" charset="0"/>
              </a:rPr>
              <a:t>看上去</a:t>
            </a:r>
            <a:r>
              <a:rPr lang="en-US" altLang="zh-CN">
                <a:solidFill>
                  <a:srgbClr val="FFFFFF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endParaRPr lang="en-US">
              <a:solidFill>
                <a:srgbClr val="FFFFFF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6349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9FF19EF-3EE0-7B49-987D-2937EE4D1E78}" type="slidenum">
              <a:rPr lang="en-US" sz="1400">
                <a:solidFill>
                  <a:srgbClr val="898989"/>
                </a:solidFill>
                <a:latin typeface="Arial" charset="0"/>
              </a:rPr>
              <a:pPr eaLnBrk="1" hangingPunct="1"/>
              <a:t>31</a:t>
            </a:fld>
            <a:endParaRPr lang="en-US" sz="140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63492" name="Picture 2" descr="living-room_Chine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7081838" cy="42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192088"/>
            <a:ext cx="7010400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defTabSz="457200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放着、挂着、铺着、写着</a:t>
            </a:r>
            <a:endParaRPr lang="en-US" sz="36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6"/>
          <p:cNvSpPr>
            <a:spLocks noGrp="1"/>
          </p:cNvSpPr>
          <p:nvPr>
            <p:ph type="ctrTitle"/>
          </p:nvPr>
        </p:nvSpPr>
        <p:spPr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FF66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>
                <a:latin typeface="华文宋体" charset="0"/>
                <a:ea typeface="华文宋体" charset="0"/>
                <a:cs typeface="华文宋体" charset="0"/>
              </a:rPr>
              <a:t>第一单元第四课</a:t>
            </a:r>
            <a:endParaRPr lang="en-US"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64515" name="Subtitle 7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205740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5700">
                <a:latin typeface="华文宋体" charset="0"/>
                <a:ea typeface="华文宋体" charset="0"/>
                <a:cs typeface="华文宋体" charset="0"/>
              </a:rPr>
              <a:t>描述画面</a:t>
            </a:r>
            <a:endParaRPr lang="en-US" altLang="zh-CN" sz="5700"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/>
            <a: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  <a:t>Describing Space and Design </a:t>
            </a:r>
            <a:b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</a:br>
            <a: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  <a:t>(a book </a:t>
            </a:r>
            <a:r>
              <a:rPr lang="zh-CN" sz="2900">
                <a:latin typeface="华文宋体" charset="0"/>
                <a:ea typeface="华文宋体" charset="0"/>
                <a:cs typeface="华文宋体" charset="0"/>
              </a:rPr>
              <a:t>c</a:t>
            </a:r>
            <a: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  <a:t>over, a poster, a web </a:t>
            </a:r>
            <a:r>
              <a:rPr lang="zh-CN" sz="2900">
                <a:latin typeface="华文宋体" charset="0"/>
                <a:ea typeface="华文宋体" charset="0"/>
                <a:cs typeface="华文宋体" charset="0"/>
              </a:rPr>
              <a:t>p</a:t>
            </a:r>
            <a: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  <a:t>age)</a:t>
            </a:r>
            <a:br>
              <a:rPr lang="en-US" altLang="zh-CN" sz="2900">
                <a:latin typeface="华文宋体" charset="0"/>
                <a:ea typeface="华文宋体" charset="0"/>
                <a:cs typeface="华文宋体" charset="0"/>
              </a:rPr>
            </a:br>
            <a:r>
              <a:rPr lang="zh-CN" altLang="en-US" sz="2900">
                <a:latin typeface="华文宋体" charset="0"/>
                <a:ea typeface="华文宋体" charset="0"/>
                <a:cs typeface="华文宋体" charset="0"/>
              </a:rPr>
              <a:t> </a:t>
            </a:r>
            <a:endParaRPr lang="en-US" sz="2900"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6451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7F7F7F"/>
                </a:solidFill>
              </a:rPr>
              <a:t>Phyllis Zhang</a:t>
            </a:r>
            <a:r>
              <a:rPr lang="zh-CN" altLang="en-US" sz="1200">
                <a:solidFill>
                  <a:srgbClr val="7F7F7F"/>
                </a:solidFill>
              </a:rPr>
              <a:t>－</a:t>
            </a:r>
            <a:r>
              <a:rPr lang="en-US" altLang="zh-CN" sz="1200">
                <a:solidFill>
                  <a:srgbClr val="7F7F7F"/>
                </a:solidFill>
              </a:rPr>
              <a:t>《</a:t>
            </a:r>
            <a:r>
              <a:rPr lang="zh-CN" altLang="en-US" sz="1200">
                <a:solidFill>
                  <a:srgbClr val="7F7F7F"/>
                </a:solidFill>
              </a:rPr>
              <a:t>表达</a:t>
            </a:r>
            <a:r>
              <a:rPr lang="en-US" altLang="zh-CN" sz="1200">
                <a:solidFill>
                  <a:srgbClr val="7F7F7F"/>
                </a:solidFill>
              </a:rPr>
              <a:t>》</a:t>
            </a:r>
            <a:r>
              <a:rPr lang="zh-CN" altLang="en-US" sz="1200">
                <a:solidFill>
                  <a:srgbClr val="7F7F7F"/>
                </a:solidFill>
              </a:rPr>
              <a:t>第一单元</a:t>
            </a:r>
            <a:r>
              <a:rPr lang="en-US" altLang="zh-CN" sz="1200">
                <a:solidFill>
                  <a:srgbClr val="7F7F7F"/>
                </a:solidFill>
              </a:rPr>
              <a:t>b</a:t>
            </a:r>
            <a:endParaRPr lang="en-US" sz="1200">
              <a:solidFill>
                <a:srgbClr val="7F7F7F"/>
              </a:solidFill>
            </a:endParaRPr>
          </a:p>
        </p:txBody>
      </p:sp>
      <p:sp>
        <p:nvSpPr>
          <p:cNvPr id="645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BEFBE0A0-C339-914E-9CD7-57D060E591A3}" type="slidenum">
              <a:rPr lang="en-US" sz="1400">
                <a:solidFill>
                  <a:srgbClr val="A6A6A6"/>
                </a:solidFill>
              </a:rPr>
              <a:pPr eaLnBrk="1" hangingPunct="1"/>
              <a:t>32</a:t>
            </a:fld>
            <a:endParaRPr lang="en-US" sz="1400">
              <a:solidFill>
                <a:srgbClr val="A6A6A6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A6A6A6"/>
              </a:solidFill>
            </a:endParaRPr>
          </a:p>
        </p:txBody>
      </p:sp>
      <p:sp>
        <p:nvSpPr>
          <p:cNvPr id="655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17FE9964-52A9-E04C-8CB3-9EFBCC2D0CC6}" type="slidenum">
              <a:rPr lang="en-US" sz="1400">
                <a:solidFill>
                  <a:srgbClr val="A6A6A6"/>
                </a:solidFill>
              </a:rPr>
              <a:pPr eaLnBrk="1" hangingPunct="1"/>
              <a:t>33</a:t>
            </a:fld>
            <a:endParaRPr lang="en-US" sz="1400">
              <a:solidFill>
                <a:srgbClr val="A6A6A6"/>
              </a:solidFill>
            </a:endParaRPr>
          </a:p>
        </p:txBody>
      </p:sp>
      <p:pic>
        <p:nvPicPr>
          <p:cNvPr id="65540" name="Content Placeholder 9" descr="Screen shot 2010-08-25 at 1.04.39 PM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817" r="-68817"/>
          <a:stretch>
            <a:fillRect/>
          </a:stretch>
        </p:blipFill>
        <p:spPr>
          <a:xfrm>
            <a:off x="-439738" y="304800"/>
            <a:ext cx="11945938" cy="6324600"/>
          </a:xfrm>
        </p:spPr>
      </p:pic>
      <p:sp>
        <p:nvSpPr>
          <p:cNvPr id="6" name="TextBox 5"/>
          <p:cNvSpPr txBox="1"/>
          <p:nvPr/>
        </p:nvSpPr>
        <p:spPr>
          <a:xfrm>
            <a:off x="609600" y="152400"/>
            <a:ext cx="1676400" cy="64563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33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方位</a:t>
            </a:r>
            <a:endParaRPr lang="en-US" altLang="zh-CN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前面</a:t>
            </a:r>
            <a:r>
              <a:rPr lang="zh-CN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、</a:t>
            </a: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后面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左边、右边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中间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墙角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靠墙</a:t>
            </a:r>
            <a:r>
              <a:rPr lang="zh-CN" altLang="en-US" sz="18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（放着</a:t>
            </a:r>
            <a:r>
              <a:rPr lang="en-US" altLang="zh-CN" sz="18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…)</a:t>
            </a: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靠桌子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000">
                <a:solidFill>
                  <a:srgbClr val="000000"/>
                </a:solidFill>
                <a:latin typeface="华文宋体" charset="0"/>
                <a:ea typeface="华文宋体" charset="0"/>
                <a:cs typeface="华文宋体" charset="0"/>
              </a:rPr>
              <a:t>靠边</a:t>
            </a:r>
            <a:endParaRPr lang="en-US" altLang="zh-CN" sz="2000">
              <a:solidFill>
                <a:srgbClr val="000000"/>
              </a:solidFill>
              <a:latin typeface="华文宋体" charset="0"/>
              <a:ea typeface="华文宋体" charset="0"/>
              <a:cs typeface="华文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en-US" altLang="zh-CN" sz="20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 </a:t>
            </a:r>
          </a:p>
          <a:p>
            <a:pPr eaLnBrk="1" hangingPunct="1"/>
            <a:endParaRPr lang="en-US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sz="33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A6A6A6"/>
                </a:solidFill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A6A6A6"/>
                </a:solidFill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A6A6A6"/>
              </a:solidFill>
            </a:endParaRPr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76696443-9096-8442-81CF-3D36F5F900F9}" type="slidenum">
              <a:rPr lang="en-US" sz="1400">
                <a:solidFill>
                  <a:srgbClr val="A6A6A6"/>
                </a:solidFill>
              </a:rPr>
              <a:pPr eaLnBrk="1" hangingPunct="1"/>
              <a:t>34</a:t>
            </a:fld>
            <a:endParaRPr lang="en-US" sz="1400">
              <a:solidFill>
                <a:srgbClr val="A6A6A6"/>
              </a:solidFill>
            </a:endParaRPr>
          </a:p>
        </p:txBody>
      </p:sp>
      <p:pic>
        <p:nvPicPr>
          <p:cNvPr id="64517" name="Picture 4" descr="Screen shot 2010-08-25 at 1.05.01 P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81000"/>
            <a:ext cx="7254875" cy="61801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graphicFrame>
        <p:nvGraphicFramePr>
          <p:cNvPr id="64514" name="Group 2"/>
          <p:cNvGraphicFramePr>
            <a:graphicFrameLocks noGrp="1"/>
          </p:cNvGraphicFramePr>
          <p:nvPr>
            <p:ph type="tbl" idx="1"/>
          </p:nvPr>
        </p:nvGraphicFramePr>
        <p:xfrm>
          <a:off x="2286000" y="685800"/>
          <a:ext cx="4800600" cy="5181600"/>
        </p:xfrm>
        <a:graphic>
          <a:graphicData uri="http://schemas.openxmlformats.org/drawingml/2006/table">
            <a:tbl>
              <a:tblPr/>
              <a:tblGrid>
                <a:gridCol w="2362200"/>
                <a:gridCol w="2438400"/>
              </a:tblGrid>
              <a:tr h="2590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左上角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  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   右上方</a:t>
                      </a: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  左下方</a:t>
                      </a: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              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0"/>
                          <a:ea typeface="宋体" charset="0"/>
                          <a:cs typeface="宋体" charset="0"/>
                        </a:rPr>
                        <a:t>右下角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83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6"/>
                    </a:solidFill>
                  </a:tcPr>
                </a:tc>
              </a:tr>
            </a:tbl>
          </a:graphicData>
        </a:graphic>
      </p:graphicFrame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371600" y="2514600"/>
            <a:ext cx="457200" cy="8048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左</a:t>
            </a:r>
          </a:p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边</a:t>
            </a: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6934200" y="2590800"/>
            <a:ext cx="457200" cy="7889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右</a:t>
            </a:r>
          </a:p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边</a:t>
            </a: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7620000" y="8001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38282"/>
              <a:gd name="adj4" fmla="val -145662"/>
            </a:avLst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zh-CN" altLang="en-US" sz="1800" dirty="0">
                <a:solidFill>
                  <a:schemeClr val="dk1"/>
                </a:solidFill>
                <a:latin typeface="Arial" charset="0"/>
                <a:ea typeface="+mn-ea"/>
                <a:cs typeface="宋体" charset="-122"/>
              </a:rPr>
              <a:t>底色</a:t>
            </a:r>
          </a:p>
          <a:p>
            <a:pPr algn="ctr" eaLnBrk="0" hangingPunct="0">
              <a:defRPr/>
            </a:pPr>
            <a:r>
              <a:rPr lang="en-US" altLang="zh-CN" sz="1800" dirty="0" err="1">
                <a:solidFill>
                  <a:schemeClr val="dk1"/>
                </a:solidFill>
                <a:latin typeface="Arial" charset="0"/>
                <a:ea typeface="+mn-ea"/>
                <a:cs typeface="宋体" charset="-122"/>
              </a:rPr>
              <a:t>dǐsè</a:t>
            </a:r>
            <a:endParaRPr lang="en-US" altLang="zh-CN" sz="1800" dirty="0">
              <a:solidFill>
                <a:schemeClr val="dk1"/>
              </a:solidFill>
              <a:latin typeface="Arial" charset="0"/>
              <a:ea typeface="+mn-ea"/>
              <a:cs typeface="宋体" charset="-122"/>
            </a:endParaRPr>
          </a:p>
        </p:txBody>
      </p:sp>
      <p:sp>
        <p:nvSpPr>
          <p:cNvPr id="67601" name="Rectangle 16"/>
          <p:cNvSpPr>
            <a:spLocks noChangeArrowheads="1"/>
          </p:cNvSpPr>
          <p:nvPr/>
        </p:nvSpPr>
        <p:spPr bwMode="auto">
          <a:xfrm>
            <a:off x="2057400" y="533400"/>
            <a:ext cx="4572000" cy="5486400"/>
          </a:xfrm>
          <a:prstGeom prst="rect">
            <a:avLst/>
          </a:prstGeom>
          <a:noFill/>
          <a:ln w="57150" cmpd="thinThick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529" name="AutoShape 17"/>
          <p:cNvSpPr>
            <a:spLocks/>
          </p:cNvSpPr>
          <p:nvPr/>
        </p:nvSpPr>
        <p:spPr bwMode="auto">
          <a:xfrm>
            <a:off x="7467600" y="4305300"/>
            <a:ext cx="1371600" cy="609600"/>
          </a:xfrm>
          <a:prstGeom prst="borderCallout1">
            <a:avLst>
              <a:gd name="adj1" fmla="val 18750"/>
              <a:gd name="adj2" fmla="val -5556"/>
              <a:gd name="adj3" fmla="val 99741"/>
              <a:gd name="adj4" fmla="val -61921"/>
            </a:avLst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zh-CN" altLang="en-US" sz="1800">
                <a:solidFill>
                  <a:schemeClr val="dk1"/>
                </a:solidFill>
                <a:latin typeface="Arial" charset="0"/>
                <a:ea typeface="+mn-ea"/>
                <a:cs typeface="宋体" charset="-122"/>
              </a:rPr>
              <a:t>边框</a:t>
            </a:r>
          </a:p>
          <a:p>
            <a:pPr algn="ctr" eaLnBrk="0" hangingPunct="0">
              <a:defRPr/>
            </a:pPr>
            <a:r>
              <a:rPr lang="en-US" altLang="zh-CN" sz="1800">
                <a:solidFill>
                  <a:schemeClr val="dk1"/>
                </a:solidFill>
                <a:latin typeface="Arial" charset="0"/>
                <a:ea typeface="+mn-ea"/>
                <a:cs typeface="宋体" charset="-122"/>
              </a:rPr>
              <a:t>biānkuāng</a:t>
            </a:r>
          </a:p>
        </p:txBody>
      </p:sp>
      <p:sp>
        <p:nvSpPr>
          <p:cNvPr id="67603" name="Slide Number Placeholder 19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40FF8D68-11B9-E646-BB36-7E11F2A31723}" type="slidenum">
              <a:rPr lang="en-US" sz="1400">
                <a:solidFill>
                  <a:srgbClr val="FFFFFF"/>
                </a:solidFill>
                <a:latin typeface="Arial" charset="0"/>
              </a:rPr>
              <a:pPr eaLnBrk="1" hangingPunct="1"/>
              <a:t>35</a:t>
            </a:fld>
            <a:endParaRPr lang="en-US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381000"/>
            <a:ext cx="7924800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zh-CN" altLang="en-US" sz="3100">
                <a:solidFill>
                  <a:srgbClr val="000000"/>
                </a:solidFill>
                <a:latin typeface="宋体" charset="0"/>
                <a:ea typeface="宋体" charset="0"/>
              </a:rPr>
              <a:t>这张海报现在是什么样？怎么改比较好</a:t>
            </a:r>
            <a:r>
              <a:rPr lang="zh-CN" altLang="en-US" sz="3400">
                <a:solidFill>
                  <a:srgbClr val="000000"/>
                </a:solidFill>
                <a:latin typeface="宋体" charset="0"/>
                <a:ea typeface="宋体" charset="0"/>
              </a:rPr>
              <a:t>？</a:t>
            </a:r>
            <a:endParaRPr lang="en-US" sz="340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sp>
        <p:nvSpPr>
          <p:cNvPr id="6861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7F7F7F"/>
                </a:solidFill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7F7F7F"/>
                </a:solidFill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7F7F7F"/>
                </a:solidFill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7F7F7F"/>
                </a:solidFill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7F7F7F"/>
                </a:solidFill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7F7F7F"/>
                </a:solidFill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7F7F7F"/>
                </a:solidFill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7F7F7F"/>
              </a:solidFill>
            </a:endParaRPr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9E9B7609-A0B8-CC46-A344-F272DDA8C31E}" type="slidenum">
              <a:rPr lang="en-US" sz="1400">
                <a:solidFill>
                  <a:srgbClr val="A6A6A6"/>
                </a:solidFill>
              </a:rPr>
              <a:pPr eaLnBrk="1" hangingPunct="1"/>
              <a:t>36</a:t>
            </a:fld>
            <a:endParaRPr lang="en-US" sz="1400">
              <a:solidFill>
                <a:srgbClr val="A6A6A6"/>
              </a:solidFill>
            </a:endParaRPr>
          </a:p>
        </p:txBody>
      </p:sp>
      <p:pic>
        <p:nvPicPr>
          <p:cNvPr id="68613" name="Picture 2" descr="海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47800"/>
            <a:ext cx="4414838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人民币看上去有什么特点？（四字词语）</a:t>
            </a:r>
            <a:endParaRPr lang="en-US">
              <a:effectLst>
                <a:outerShdw blurRad="38100" dist="38100" dir="2700000" algn="tl">
                  <a:srgbClr val="DDDDDD"/>
                </a:outerShdw>
              </a:effectLst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3584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A084135-EF0B-7D4D-9E5E-8B556BF8EE0F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4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35845" name="Picture 2" descr="RM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1752600"/>
            <a:ext cx="5324475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1981200"/>
            <a:ext cx="1752600" cy="274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花花绿绿</a:t>
            </a:r>
            <a:endParaRPr lang="en-US" altLang="zh-CN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五颜六色</a:t>
            </a:r>
            <a:endParaRPr lang="en-US" altLang="zh-CN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鲜艳明快</a:t>
            </a:r>
            <a:endParaRPr lang="en-US" altLang="zh-CN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zh-CN" altLang="en-US" sz="28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色彩丰富</a:t>
            </a:r>
            <a:endParaRPr lang="en-US" sz="28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比较：在颜色上有什么不同？</a:t>
            </a:r>
            <a:r>
              <a:rPr lang="en-US" alt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 </a:t>
            </a:r>
            <a:endParaRPr lang="en-US">
              <a:effectLst>
                <a:outerShdw blurRad="38100" dist="38100" dir="2700000" algn="tl">
                  <a:srgbClr val="DDDDDD"/>
                </a:outerShdw>
              </a:effectLst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3686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DDBAEC0D-12EE-E447-888F-6A383BA6380B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5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b="51887"/>
          <a:stretch>
            <a:fillRect/>
          </a:stretch>
        </p:blipFill>
        <p:spPr>
          <a:xfrm>
            <a:off x="5181600" y="3276600"/>
            <a:ext cx="37338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514600"/>
            <a:ext cx="3632200" cy="17709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rcRect t="28007" b="38653"/>
          <a:stretch>
            <a:fillRect/>
          </a:stretch>
        </p:blipFill>
        <p:spPr>
          <a:xfrm>
            <a:off x="2743200" y="4724400"/>
            <a:ext cx="3244771" cy="1704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57200" y="1524000"/>
            <a:ext cx="8305800" cy="685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A </a:t>
            </a:r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的颜色</a:t>
            </a:r>
            <a:r>
              <a:rPr lang="en-US" altLang="zh-CN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……, </a:t>
            </a:r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相比之下，</a:t>
            </a:r>
            <a:r>
              <a:rPr lang="en-US" altLang="zh-CN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看上去</a:t>
            </a:r>
            <a:r>
              <a:rPr lang="en-US" altLang="zh-CN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……</a:t>
            </a:r>
            <a:endParaRPr lang="en-US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667000"/>
            <a:ext cx="1143000" cy="23082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比较</a:t>
            </a:r>
            <a:endParaRPr lang="en-US" altLang="zh-CN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非常</a:t>
            </a:r>
            <a:endParaRPr lang="en-US" altLang="zh-CN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特别</a:t>
            </a:r>
            <a:endParaRPr lang="en-US" altLang="zh-CN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有点</a:t>
            </a:r>
            <a:endParaRPr lang="en-US" altLang="zh-CN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不够</a:t>
            </a:r>
            <a:endParaRPr lang="en-US" altLang="zh-CN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这张钱上的颜色</a:t>
            </a:r>
            <a:r>
              <a:rPr 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、</a:t>
            </a:r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线条花纹比较</a:t>
            </a:r>
            <a:r>
              <a:rPr lang="en-US" alt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……</a:t>
            </a:r>
            <a:br>
              <a:rPr lang="en-US" alt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</a:br>
            <a:endParaRPr lang="en-US">
              <a:effectLst>
                <a:outerShdw blurRad="38100" dist="38100" dir="2700000" algn="tl">
                  <a:srgbClr val="DDDDDD"/>
                </a:outerShdw>
              </a:effectLst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378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5B8D8A19-1C58-874C-9D7F-8209706E3991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6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37893" name="Picture 2" descr="RMB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25" y="1828800"/>
            <a:ext cx="442277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1981200"/>
            <a:ext cx="1524000" cy="3657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鲜艳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暗淡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协调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清晰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细腻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r>
              <a:rPr lang="zh-CN" altLang="en-US" sz="3500">
                <a:solidFill>
                  <a:srgbClr val="000000"/>
                </a:solidFill>
                <a:latin typeface="宋体" charset="0"/>
                <a:ea typeface="宋体" charset="0"/>
                <a:cs typeface="宋体" charset="0"/>
              </a:rPr>
              <a:t>模糊</a:t>
            </a:r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  <a:p>
            <a:pPr eaLnBrk="1" hangingPunct="1"/>
            <a:endParaRPr lang="en-US" sz="3500">
              <a:solidFill>
                <a:srgbClr val="000000"/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这张图片够不够清晰？</a:t>
            </a:r>
            <a:endParaRPr lang="en-US">
              <a:effectLst>
                <a:outerShdw blurRad="38100" dist="38100" dir="2700000" algn="tl">
                  <a:srgbClr val="DDDDDD"/>
                </a:outerShdw>
              </a:effectLst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D4038851-54E9-A64B-B5F5-B164F979AFE6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7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38917" name="Picture 2" descr="ChineseBui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5334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这张照片颜色鲜艳吗？</a:t>
            </a:r>
            <a:r>
              <a:rPr lang="en-US" alt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 </a:t>
            </a:r>
            <a:endParaRPr lang="en-US">
              <a:effectLst>
                <a:outerShdw blurRad="38100" dist="38100" dir="2700000" algn="tl">
                  <a:srgbClr val="DDDDDD"/>
                </a:outerShdw>
              </a:effectLst>
              <a:latin typeface="华文宋体" charset="0"/>
              <a:ea typeface="华文宋体" charset="0"/>
              <a:cs typeface="华文宋体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3994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EB838C41-1C34-5647-A50C-DA6C0E604510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8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39941" name="Picture 2" descr="old Shangh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00200"/>
            <a:ext cx="4495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这些图片的颜色 </a:t>
            </a:r>
            <a:r>
              <a:rPr lang="en-US" altLang="zh-CN">
                <a:effectLst>
                  <a:outerShdw blurRad="38100" dist="38100" dir="2700000" algn="tl">
                    <a:srgbClr val="DDDDDD"/>
                  </a:outerShdw>
                </a:effectLst>
                <a:latin typeface="华文宋体" charset="0"/>
                <a:ea typeface="华文宋体" charset="0"/>
                <a:cs typeface="华文宋体" charset="0"/>
              </a:rPr>
              <a:t>……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Phyllis Zhang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－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《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表达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》</a:t>
            </a:r>
            <a:r>
              <a:rPr lang="zh-CN" altLang="en-US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第一单元</a:t>
            </a:r>
            <a:r>
              <a:rPr lang="en-US" altLang="zh-CN" sz="1200">
                <a:solidFill>
                  <a:srgbClr val="B2B2B2"/>
                </a:solidFill>
                <a:latin typeface="Arial" charset="0"/>
                <a:ea typeface="宋体" charset="0"/>
                <a:cs typeface="宋体" charset="0"/>
              </a:rPr>
              <a:t>b</a:t>
            </a:r>
            <a:endParaRPr lang="en-US" sz="1200">
              <a:solidFill>
                <a:srgbClr val="B2B2B2"/>
              </a:solidFill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40964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92C28203-18CF-8642-8FA2-43341A96CD35}" type="slidenum">
              <a:rPr lang="en-US" sz="1400">
                <a:solidFill>
                  <a:srgbClr val="A6A6A6"/>
                </a:solidFill>
                <a:latin typeface="Arial" charset="0"/>
              </a:rPr>
              <a:pPr eaLnBrk="1" hangingPunct="1"/>
              <a:t>9</a:t>
            </a:fld>
            <a:endParaRPr lang="en-US" sz="1400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40965" name="Picture 4" descr="old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7620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Default Design">
      <a:majorFont>
        <a:latin typeface="宋体"/>
        <a:ea typeface="宋体"/>
        <a:cs typeface="Arial"/>
      </a:majorFont>
      <a:minorFont>
        <a:latin typeface="宋体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1_Default Design">
      <a:majorFont>
        <a:latin typeface="宋体"/>
        <a:ea typeface="宋体"/>
        <a:cs typeface="Arial"/>
      </a:majorFont>
      <a:minorFont>
        <a:latin typeface="宋体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1_Default Design">
      <a:majorFont>
        <a:latin typeface="宋体"/>
        <a:ea typeface="宋体"/>
        <a:cs typeface="Arial"/>
      </a:majorFont>
      <a:minorFont>
        <a:latin typeface="宋体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odex">
    <a:dk1>
      <a:sysClr val="windowText" lastClr="000000"/>
    </a:dk1>
    <a:lt1>
      <a:sysClr val="window" lastClr="FFFFFF"/>
    </a:lt1>
    <a:dk2>
      <a:srgbClr val="59564B"/>
    </a:dk2>
    <a:lt2>
      <a:srgbClr val="DFDAC7"/>
    </a:lt2>
    <a:accent1>
      <a:srgbClr val="990000"/>
    </a:accent1>
    <a:accent2>
      <a:srgbClr val="EFAB16"/>
    </a:accent2>
    <a:accent3>
      <a:srgbClr val="78AC35"/>
    </a:accent3>
    <a:accent4>
      <a:srgbClr val="35ACA2"/>
    </a:accent4>
    <a:accent5>
      <a:srgbClr val="4083CF"/>
    </a:accent5>
    <a:accent6>
      <a:srgbClr val="0D335E"/>
    </a:accent6>
    <a:hlink>
      <a:srgbClr val="EF8E1C"/>
    </a:hlink>
    <a:folHlink>
      <a:srgbClr val="FEC60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</TotalTime>
  <Words>711</Words>
  <Application>Microsoft Macintosh PowerPoint</Application>
  <PresentationFormat>On-screen Show (4:3)</PresentationFormat>
  <Paragraphs>210</Paragraphs>
  <Slides>36</Slides>
  <Notes>0</Notes>
  <HiddenSlides>8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Times New Roman</vt:lpstr>
      <vt:lpstr>Arial</vt:lpstr>
      <vt:lpstr>华文宋体</vt:lpstr>
      <vt:lpstr>Calibri</vt:lpstr>
      <vt:lpstr>ＭＳ Ｐゴシック</vt:lpstr>
      <vt:lpstr>宋体</vt:lpstr>
      <vt:lpstr>Default Design</vt:lpstr>
      <vt:lpstr>1_Default Design</vt:lpstr>
      <vt:lpstr>2_Default Design</vt:lpstr>
      <vt:lpstr>1_Office Theme</vt:lpstr>
      <vt:lpstr>第一单元第三课</vt:lpstr>
      <vt:lpstr>形容颜色、色调</vt:lpstr>
      <vt:lpstr>形容线条、花纹、图案 </vt:lpstr>
      <vt:lpstr>人民币看上去有什么特点？（四字词语）</vt:lpstr>
      <vt:lpstr>比较：在颜色上有什么不同？ </vt:lpstr>
      <vt:lpstr>这张钱上的颜色、线条花纹比较…… </vt:lpstr>
      <vt:lpstr>这张图片够不够清晰？</vt:lpstr>
      <vt:lpstr>这张照片颜色鲜艳吗？ </vt:lpstr>
      <vt:lpstr>这些图片的颜色 ……</vt:lpstr>
      <vt:lpstr>国画、年画、重彩画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描述静态空间 Position V着 Obj.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第一单元第四课</vt:lpstr>
      <vt:lpstr>PowerPoint Presentation</vt:lpstr>
      <vt:lpstr>PowerPoint Presentation</vt:lpstr>
      <vt:lpstr>PowerPoint Presentation</vt:lpstr>
      <vt:lpstr>这张海报现在是什么样？怎么改比较好？</vt:lpstr>
    </vt:vector>
  </TitlesOfParts>
  <Manager/>
  <Company>GWU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《表达》U1-L3-L4</dc:title>
  <dc:subject>视觉印象：课堂讲练</dc:subject>
  <dc:creator>PhyllisZhang 张霓</dc:creator>
  <cp:keywords/>
  <dc:description>2010-11</dc:description>
  <cp:lastModifiedBy>Phyllis Zhang</cp:lastModifiedBy>
  <cp:revision>23</cp:revision>
  <dcterms:created xsi:type="dcterms:W3CDTF">2010-09-09T04:56:35Z</dcterms:created>
  <dcterms:modified xsi:type="dcterms:W3CDTF">2014-08-07T06:09:06Z</dcterms:modified>
  <cp:category/>
</cp:coreProperties>
</file>